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59" r:id="rId7"/>
    <p:sldId id="272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6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B45F5-1625-6E80-142B-67D67F8DC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FD84EB-4255-EB09-9B37-FBCC726AA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BF80F-EAD4-E5F8-8A75-97E1A005D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9BD0-56B0-4D00-97FE-56E808FD71B1}" type="datetimeFigureOut">
              <a:rPr lang="en-IN" smtClean="0"/>
              <a:t>13-09-2023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D0DF3-FA95-6D25-C37D-C428797AC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6D3E1-3D35-BD9B-BB7D-B8B51ABFF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FCBE-79B3-4099-A58B-FF1D6222E5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8700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E40B-E012-0ED1-3267-7E81E5C68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E26ACC-0F4F-49D3-EA50-4CD75D0E0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90E23-1AC9-59DF-B446-03CF3230E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9BD0-56B0-4D00-97FE-56E808FD71B1}" type="datetimeFigureOut">
              <a:rPr lang="en-IN" smtClean="0"/>
              <a:t>13-09-2023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97346-D241-610F-833D-EC9EF8D32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0BB81-FBAF-54DE-1A1A-E4930BD38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FCBE-79B3-4099-A58B-FF1D6222E5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9440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E0ACFA-0BC0-54B9-1D4A-F12EC7BEA5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31F4D0-E981-D1CB-D036-1EDF66B2D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0C595-84EA-A0F6-AA31-309740850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9BD0-56B0-4D00-97FE-56E808FD71B1}" type="datetimeFigureOut">
              <a:rPr lang="en-IN" smtClean="0"/>
              <a:t>13-09-2023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591D8-B191-A73B-E193-90B81A5D6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CFCAE-CF10-BED6-3D8D-451187254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FCBE-79B3-4099-A58B-FF1D6222E5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008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D1A7F-31A4-1DEA-B743-90E7BBDAA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DFA9F-FE78-0484-AACD-2A8399EFC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28DE2-779D-E6FB-43B6-83D08339D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9BD0-56B0-4D00-97FE-56E808FD71B1}" type="datetimeFigureOut">
              <a:rPr lang="en-IN" smtClean="0"/>
              <a:t>13-09-2023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4C4DE-ABDA-C878-B83F-BC6F1A7E5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F44B4-BDE7-3134-C557-94C4A1983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FCBE-79B3-4099-A58B-FF1D6222E5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1673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C0EE0-CE97-31E2-736A-5B67665A1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58383-F7A4-505C-564F-E98E79D4A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A9C20-D927-CE55-AF7D-86DE5C79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9BD0-56B0-4D00-97FE-56E808FD71B1}" type="datetimeFigureOut">
              <a:rPr lang="en-IN" smtClean="0"/>
              <a:t>13-09-2023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68BAF-1E28-FB05-3D40-7DFA0C389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02A25-9D1A-8890-A27B-2BAD276BF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FCBE-79B3-4099-A58B-FF1D6222E5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453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AE11E-B218-AB6E-D03E-AECE2167C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4ADFA-2A76-16CC-FE8F-5EC911CAFE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91C72A-4798-C221-8B97-5E23D8592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62657-FB22-17A7-134E-3B140D952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9BD0-56B0-4D00-97FE-56E808FD71B1}" type="datetimeFigureOut">
              <a:rPr lang="en-IN" smtClean="0"/>
              <a:t>13-09-2023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9FE9A9-8246-A1AE-BAF2-45A7834C4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ABFCD-4ED9-33B4-71B5-DAFFB9688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FCBE-79B3-4099-A58B-FF1D6222E5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3888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D2B5F-824D-11C4-1AD1-F175C2352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AB55B-509F-CB2D-9145-DE6CAEEFF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A5789D-238B-868C-09AE-DD62E0649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85C1C7-B382-37DD-0D59-07AF38715A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011956-D981-6BFA-20A1-B7BFF73DAB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6EEB72-9794-23A1-CC45-40D22D53C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9BD0-56B0-4D00-97FE-56E808FD71B1}" type="datetimeFigureOut">
              <a:rPr lang="en-IN" smtClean="0"/>
              <a:t>13-09-2023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3517EF-5A2A-908D-6416-15F58861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C329CC-E92E-EB8E-7B10-D6F19AE67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FCBE-79B3-4099-A58B-FF1D6222E5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6973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4078C-3570-F451-966B-24E033510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19887B-E0C4-284C-6351-F8A79E369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9BD0-56B0-4D00-97FE-56E808FD71B1}" type="datetimeFigureOut">
              <a:rPr lang="en-IN" smtClean="0"/>
              <a:t>13-09-2023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CB4D3A-EBF1-B9DE-13B7-D27EE5954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5DFCE2-D800-77E0-7760-EA7211AEE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FCBE-79B3-4099-A58B-FF1D6222E5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1012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AD6F28-F1E0-11A4-EE66-4F8158D4B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9BD0-56B0-4D00-97FE-56E808FD71B1}" type="datetimeFigureOut">
              <a:rPr lang="en-IN" smtClean="0"/>
              <a:t>13-09-2023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047114-2401-E61C-43B4-3FDDDBA4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7A0BA5-CE9E-1850-80B6-D009DE949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FCBE-79B3-4099-A58B-FF1D6222E5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043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F6720-E3B5-B2CE-1CC5-40BF7D2F7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936EA-588D-C466-0013-0E77560E3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67ABFF-3B32-FD2B-DE17-C161C09F8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A38E5-73A3-180A-6314-F4A42DB77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9BD0-56B0-4D00-97FE-56E808FD71B1}" type="datetimeFigureOut">
              <a:rPr lang="en-IN" smtClean="0"/>
              <a:t>13-09-2023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8EC39-4171-D9E1-B09E-F314CA9CE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CA577-FD2B-73DD-D450-3F481B7A1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FCBE-79B3-4099-A58B-FF1D6222E5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383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60DD2-9586-9605-6EA1-7EB07C697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9B8090-9BE1-412E-E8C2-C7E147F64F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B34606-9E29-B6E0-48F4-8ABE3B7A3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F0D9B-918E-1E77-15E2-9C15E3BAA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9BD0-56B0-4D00-97FE-56E808FD71B1}" type="datetimeFigureOut">
              <a:rPr lang="en-IN" smtClean="0"/>
              <a:t>13-09-2023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046A6-E672-BCE0-3BA2-D8226923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BB24C-0909-2627-2601-31FB5AEB1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FCBE-79B3-4099-A58B-FF1D6222E5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259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9FFAD3-CC7C-33A2-DD49-F4827C69A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9CE13-3B58-6A83-66D7-1EDB7DCBD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E7BC3-EAA4-1628-A955-E52E9B3A5B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9BD0-56B0-4D00-97FE-56E808FD71B1}" type="datetimeFigureOut">
              <a:rPr lang="en-IN" smtClean="0"/>
              <a:t>13-09-2023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5F234-5BC2-264D-941F-55022718AA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38D72-1092-CB1E-78EA-A141A6098C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FFCBE-79B3-4099-A58B-FF1D6222E5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8009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0D85-32AF-8AA2-8999-4DB1A44026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u="sng" dirty="0">
                <a:solidFill>
                  <a:srgbClr val="FF0000"/>
                </a:solidFill>
                <a:latin typeface="Constantia" panose="02030602050306030303" pitchFamily="18" charset="0"/>
              </a:rPr>
              <a:t>Unit Digit &amp; No of Zeroes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2BB40-E149-8950-950B-7135635EFD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>
              <a:latin typeface="Bookman Old Style" panose="02050604050505020204" pitchFamily="18" charset="0"/>
            </a:endParaRPr>
          </a:p>
          <a:p>
            <a:r>
              <a:rPr lang="en-IN" dirty="0">
                <a:latin typeface="Bookman Old Style" panose="02050604050505020204" pitchFamily="18" charset="0"/>
              </a:rPr>
              <a:t>By </a:t>
            </a:r>
            <a:r>
              <a:rPr lang="en-IN" dirty="0">
                <a:solidFill>
                  <a:srgbClr val="00B050"/>
                </a:solidFill>
                <a:latin typeface="Bookman Old Style" panose="02050604050505020204" pitchFamily="18" charset="0"/>
              </a:rPr>
              <a:t>Aditya Sir </a:t>
            </a:r>
            <a:r>
              <a:rPr lang="en-IN" dirty="0">
                <a:latin typeface="Bookman Old Style" panose="02050604050505020204" pitchFamily="18" charset="0"/>
              </a:rPr>
              <a:t>(CSAT</a:t>
            </a:r>
          </a:p>
        </p:txBody>
      </p:sp>
    </p:spTree>
    <p:extLst>
      <p:ext uri="{BB962C8B-B14F-4D97-AF65-F5344CB8AC3E}">
        <p14:creationId xmlns:p14="http://schemas.microsoft.com/office/powerpoint/2010/main" val="176857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087FFB9-67EF-B67E-FA74-6E9CC10583E8}"/>
                  </a:ext>
                </a:extLst>
              </p:cNvPr>
              <p:cNvSpPr txBox="1"/>
              <p:nvPr/>
            </p:nvSpPr>
            <p:spPr>
              <a:xfrm>
                <a:off x="445417" y="299637"/>
                <a:ext cx="10913882" cy="25682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What is the unit digit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1570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1571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1572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1573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IN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000" dirty="0"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-4572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        </a:t>
                </a:r>
              </a:p>
              <a:p>
                <a:pPr marL="457200" indent="-4572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      </a:t>
                </a:r>
              </a:p>
              <a:p>
                <a:pPr marL="457200" indent="-4572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      </a:t>
                </a:r>
              </a:p>
              <a:p>
                <a:pPr marL="457200" indent="-4572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endParaRPr lang="en-IN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087FFB9-67EF-B67E-FA74-6E9CC10583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417" y="299637"/>
                <a:ext cx="10913882" cy="2568267"/>
              </a:xfrm>
              <a:prstGeom prst="rect">
                <a:avLst/>
              </a:prstGeom>
              <a:blipFill>
                <a:blip r:embed="rId2"/>
                <a:stretch>
                  <a:fillRect l="-615" t="-713" b="-38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266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50A6788-2F6D-657B-0BB5-A42379455298}"/>
                  </a:ext>
                </a:extLst>
              </p:cNvPr>
              <p:cNvSpPr txBox="1"/>
              <p:nvPr/>
            </p:nvSpPr>
            <p:spPr>
              <a:xfrm>
                <a:off x="454843" y="346771"/>
                <a:ext cx="9217057" cy="25682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What is the unit digit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679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32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817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84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776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532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985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87</m:t>
                        </m:r>
                      </m:sup>
                    </m:sSup>
                  </m:oMath>
                </a14:m>
                <a:endParaRPr lang="en-IN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0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-4572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            </a:t>
                </a:r>
              </a:p>
              <a:p>
                <a:pPr marL="457200" indent="-4572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          </a:t>
                </a:r>
              </a:p>
              <a:p>
                <a:pPr marL="457200" indent="-4572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            </a:t>
                </a:r>
              </a:p>
              <a:p>
                <a:pPr marL="457200" indent="-4572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endParaRPr lang="en-IN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50A6788-2F6D-657B-0BB5-A423794552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843" y="346771"/>
                <a:ext cx="9217057" cy="2568267"/>
              </a:xfrm>
              <a:prstGeom prst="rect">
                <a:avLst/>
              </a:prstGeom>
              <a:blipFill>
                <a:blip r:embed="rId2"/>
                <a:stretch>
                  <a:fillRect l="-794" t="-950" b="-38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7983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DFC663-0EA0-A659-0DDA-30D8C72453AD}"/>
              </a:ext>
            </a:extLst>
          </p:cNvPr>
          <p:cNvSpPr txBox="1"/>
          <p:nvPr/>
        </p:nvSpPr>
        <p:spPr>
          <a:xfrm>
            <a:off x="454843" y="313340"/>
            <a:ext cx="10781907" cy="2371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unit digit of (433×456×43N) is (N+2), then what is the value of N?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8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   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    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        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398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F4762B9-F8B8-C1CC-6186-A5B79DB5420D}"/>
                  </a:ext>
                </a:extLst>
              </p:cNvPr>
              <p:cNvSpPr txBox="1"/>
              <p:nvPr/>
            </p:nvSpPr>
            <p:spPr>
              <a:xfrm>
                <a:off x="464270" y="323298"/>
                <a:ext cx="10791333" cy="23727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What is the unit digit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679</m:t>
                            </m:r>
                          </m:e>
                        </m:d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32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 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817</m:t>
                            </m:r>
                          </m:e>
                        </m:d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84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 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776</m:t>
                            </m:r>
                          </m:e>
                        </m:d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532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 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985</m:t>
                            </m:r>
                          </m:e>
                        </m:d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87</m:t>
                        </m:r>
                      </m:sup>
                    </m:sSup>
                  </m:oMath>
                </a14:m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?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18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          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          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              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F4762B9-F8B8-C1CC-6186-A5B79DB542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270" y="323298"/>
                <a:ext cx="10791333" cy="2372765"/>
              </a:xfrm>
              <a:prstGeom prst="rect">
                <a:avLst/>
              </a:prstGeom>
              <a:blipFill>
                <a:blip r:embed="rId2"/>
                <a:stretch>
                  <a:fillRect l="-452" t="-771" b="-334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2399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F554AA9-ECA0-2733-159A-9477BBDE956D}"/>
                  </a:ext>
                </a:extLst>
              </p:cNvPr>
              <p:cNvSpPr txBox="1"/>
              <p:nvPr/>
            </p:nvSpPr>
            <p:spPr>
              <a:xfrm>
                <a:off x="605673" y="351578"/>
                <a:ext cx="9726104" cy="23398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x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433</m:t>
                            </m:r>
                          </m:e>
                        </m:d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24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377</m:t>
                            </m:r>
                          </m:e>
                        </m:d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38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 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166</m:t>
                            </m:r>
                          </m:e>
                        </m:d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54</m:t>
                        </m:r>
                      </m:sup>
                    </m:sSup>
                  </m:oMath>
                </a14:m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. What is the unit digit of x?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           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              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               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F554AA9-ECA0-2733-159A-9477BBDE95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673" y="351578"/>
                <a:ext cx="9726104" cy="2339871"/>
              </a:xfrm>
              <a:prstGeom prst="rect">
                <a:avLst/>
              </a:prstGeom>
              <a:blipFill>
                <a:blip r:embed="rId2"/>
                <a:stretch>
                  <a:fillRect l="-501" t="-1042" b="-312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2843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BDA183D-3690-1E66-A019-2BEF1482306E}"/>
                  </a:ext>
                </a:extLst>
              </p:cNvPr>
              <p:cNvSpPr txBox="1"/>
              <p:nvPr/>
            </p:nvSpPr>
            <p:spPr>
              <a:xfrm>
                <a:off x="511404" y="439754"/>
                <a:ext cx="10348273" cy="233653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x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164</m:t>
                            </m:r>
                          </m:e>
                        </m:d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169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 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333</m:t>
                            </m:r>
                          </m:e>
                        </m:d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337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727</m:t>
                            </m:r>
                          </m:e>
                        </m:d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726</m:t>
                        </m:r>
                      </m:sup>
                    </m:sSup>
                  </m:oMath>
                </a14:m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, then what is the unit digit of x?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            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              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               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BDA183D-3690-1E66-A019-2BEF148230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404" y="439754"/>
                <a:ext cx="10348273" cy="2336537"/>
              </a:xfrm>
              <a:prstGeom prst="rect">
                <a:avLst/>
              </a:prstGeom>
              <a:blipFill>
                <a:blip r:embed="rId2"/>
                <a:stretch>
                  <a:fillRect l="-530" t="-1044" b="-339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7079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760C34-D6B1-DE32-91D4-1E9BFD1FB58D}"/>
              </a:ext>
            </a:extLst>
          </p:cNvPr>
          <p:cNvSpPr txBox="1"/>
          <p:nvPr/>
        </p:nvSpPr>
        <p:spPr>
          <a:xfrm>
            <a:off x="530259" y="402047"/>
            <a:ext cx="10951588" cy="2336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unit digit of the expression (1! + 2! + 3! + 4! + ……………….. +100!) × 3 is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en-US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                 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en-US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                    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en-US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                        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en-US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265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27C0A7F-061E-2AA7-F892-75101627D387}"/>
                  </a:ext>
                </a:extLst>
              </p:cNvPr>
              <p:cNvSpPr txBox="1"/>
              <p:nvPr/>
            </p:nvSpPr>
            <p:spPr>
              <a:xfrm>
                <a:off x="650449" y="395926"/>
                <a:ext cx="10548594" cy="17574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>
                    <a:latin typeface="Bookman Old Style" panose="02050604050505020204" pitchFamily="18" charset="0"/>
                  </a:rPr>
                  <a:t>Find the unit digit of the expression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IN" b="0" dirty="0">
                  <a:latin typeface="Bookman Old Style" panose="02050604050505020204" pitchFamily="18" charset="0"/>
                </a:endParaRPr>
              </a:p>
              <a:p>
                <a:endParaRPr lang="en-IN" b="0" dirty="0">
                  <a:latin typeface="Bookman Old Style" panose="02050604050505020204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1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9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7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0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27C0A7F-061E-2AA7-F892-75101627D3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449" y="395926"/>
                <a:ext cx="10548594" cy="1757404"/>
              </a:xfrm>
              <a:prstGeom prst="rect">
                <a:avLst/>
              </a:prstGeom>
              <a:blipFill>
                <a:blip r:embed="rId2"/>
                <a:stretch>
                  <a:fillRect l="-520" t="-1736" b="-48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4197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2D0BF60-B909-D3D4-7382-A06A5515F112}"/>
                  </a:ext>
                </a:extLst>
              </p:cNvPr>
              <p:cNvSpPr txBox="1"/>
              <p:nvPr/>
            </p:nvSpPr>
            <p:spPr>
              <a:xfrm>
                <a:off x="650449" y="395926"/>
                <a:ext cx="10548594" cy="17574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>
                    <a:latin typeface="Bookman Old Style" panose="02050604050505020204" pitchFamily="18" charset="0"/>
                  </a:rPr>
                  <a:t>Find the unit digit of the expression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+.. .. .. .. .. 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99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IN" b="0" dirty="0">
                  <a:latin typeface="Bookman Old Style" panose="02050604050505020204" pitchFamily="18" charset="0"/>
                </a:endParaRPr>
              </a:p>
              <a:p>
                <a:endParaRPr lang="en-IN" b="0" dirty="0">
                  <a:latin typeface="Bookman Old Style" panose="02050604050505020204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0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1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2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5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2D0BF60-B909-D3D4-7382-A06A5515F1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449" y="395926"/>
                <a:ext cx="10548594" cy="1757404"/>
              </a:xfrm>
              <a:prstGeom prst="rect">
                <a:avLst/>
              </a:prstGeom>
              <a:blipFill>
                <a:blip r:embed="rId2"/>
                <a:stretch>
                  <a:fillRect l="-520" t="-1736" b="-48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6393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0ED1135-9586-8A65-A4DE-5EED183CB195}"/>
                  </a:ext>
                </a:extLst>
              </p:cNvPr>
              <p:cNvSpPr txBox="1"/>
              <p:nvPr/>
            </p:nvSpPr>
            <p:spPr>
              <a:xfrm>
                <a:off x="650449" y="377072"/>
                <a:ext cx="8757502" cy="1757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>
                    <a:latin typeface="Bookman Old Style" panose="02050604050505020204" pitchFamily="18" charset="0"/>
                  </a:rPr>
                  <a:t>Unit digit of the expression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[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251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98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29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106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705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259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IN" b="0" dirty="0">
                  <a:latin typeface="Bookman Old Style" panose="02050604050505020204" pitchFamily="18" charset="0"/>
                </a:endParaRPr>
              </a:p>
              <a:p>
                <a:endParaRPr lang="en-IN" dirty="0">
                  <a:latin typeface="Bookman Old Style" panose="02050604050505020204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1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4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5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6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0ED1135-9586-8A65-A4DE-5EED183CB1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449" y="377072"/>
                <a:ext cx="8757502" cy="1757725"/>
              </a:xfrm>
              <a:prstGeom prst="rect">
                <a:avLst/>
              </a:prstGeom>
              <a:blipFill>
                <a:blip r:embed="rId2"/>
                <a:stretch>
                  <a:fillRect l="-627" t="-1736" b="-48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1571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DCDA510-0294-B17A-405A-61665440917B}"/>
                  </a:ext>
                </a:extLst>
              </p:cNvPr>
              <p:cNvSpPr txBox="1"/>
              <p:nvPr/>
            </p:nvSpPr>
            <p:spPr>
              <a:xfrm>
                <a:off x="473698" y="309745"/>
                <a:ext cx="6094428" cy="27345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unit digit in the product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122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173</m:t>
                        </m:r>
                      </m:sup>
                    </m:sSup>
                  </m:oMath>
                </a14:m>
                <a:r>
                  <a:rPr lang="en-US" sz="1600" dirty="0">
                    <a:effectLst/>
                    <a:latin typeface="Book Antiqua" panose="0204060205030503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dirty="0"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Nirmala UI" panose="020B0502040204020203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Nirmala UI" panose="020B0502040204020203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4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Nirmala UI" panose="020B0502040204020203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c) 6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Nirmala UI" panose="020B0502040204020203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d) 8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DCDA510-0294-B17A-405A-616654409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98" y="309745"/>
                <a:ext cx="6094428" cy="2734531"/>
              </a:xfrm>
              <a:prstGeom prst="rect">
                <a:avLst/>
              </a:prstGeom>
              <a:blipFill>
                <a:blip r:embed="rId2"/>
                <a:stretch>
                  <a:fillRect l="-1101" t="-893" b="-267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5721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32C4632-F3A6-6092-30E9-B28AFFE98502}"/>
                  </a:ext>
                </a:extLst>
              </p:cNvPr>
              <p:cNvSpPr txBox="1"/>
              <p:nvPr/>
            </p:nvSpPr>
            <p:spPr>
              <a:xfrm>
                <a:off x="603315" y="424206"/>
                <a:ext cx="10256363" cy="17592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>
                    <a:latin typeface="Bookman Old Style" panose="02050604050505020204" pitchFamily="18" charset="0"/>
                  </a:rPr>
                  <a:t>The last digit of the expression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888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9235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222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9235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666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2359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999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9999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sup>
                    </m:sSup>
                  </m:oMath>
                </a14:m>
                <a:endParaRPr lang="en-IN" b="0" dirty="0">
                  <a:latin typeface="Bookman Old Style" panose="02050604050505020204" pitchFamily="18" charset="0"/>
                </a:endParaRPr>
              </a:p>
              <a:p>
                <a:endParaRPr lang="en-IN" dirty="0">
                  <a:latin typeface="Bookman Old Style" panose="02050604050505020204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5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9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3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None of these 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32C4632-F3A6-6092-30E9-B28AFFE985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315" y="424206"/>
                <a:ext cx="10256363" cy="1759264"/>
              </a:xfrm>
              <a:prstGeom prst="rect">
                <a:avLst/>
              </a:prstGeom>
              <a:blipFill>
                <a:blip r:embed="rId2"/>
                <a:stretch>
                  <a:fillRect l="-535" t="-1389" b="-520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90632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2F745BD-8FC5-AEFE-BB62-E7E4528F6006}"/>
                  </a:ext>
                </a:extLst>
              </p:cNvPr>
              <p:cNvSpPr txBox="1"/>
              <p:nvPr/>
            </p:nvSpPr>
            <p:spPr>
              <a:xfrm>
                <a:off x="688157" y="452487"/>
                <a:ext cx="9568206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>
                    <a:latin typeface="Bookman Old Style" panose="02050604050505020204" pitchFamily="18" charset="0"/>
                  </a:rPr>
                  <a:t>The last digit of the following expression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1!</m:t>
                            </m:r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2!</m:t>
                            </m:r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3!</m:t>
                            </m:r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+.. .. .. .. 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9!</m:t>
                            </m:r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10!</m:t>
                            </m:r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sup>
                    </m:sSup>
                  </m:oMath>
                </a14:m>
                <a:endParaRPr lang="en-IN" b="0" dirty="0">
                  <a:latin typeface="Bookman Old Style" panose="02050604050505020204" pitchFamily="18" charset="0"/>
                </a:endParaRPr>
              </a:p>
              <a:p>
                <a:endParaRPr lang="en-IN" dirty="0">
                  <a:latin typeface="Bookman Old Style" panose="02050604050505020204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4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5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6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7 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2F745BD-8FC5-AEFE-BB62-E7E4528F60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157" y="452487"/>
                <a:ext cx="9568206" cy="1754326"/>
              </a:xfrm>
              <a:prstGeom prst="rect">
                <a:avLst/>
              </a:prstGeom>
              <a:blipFill>
                <a:blip r:embed="rId2"/>
                <a:stretch>
                  <a:fillRect l="-574" t="-1389" b="-48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08541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78CA52-F493-34D8-BD37-538A55535E8E}"/>
              </a:ext>
            </a:extLst>
          </p:cNvPr>
          <p:cNvSpPr txBox="1"/>
          <p:nvPr/>
        </p:nvSpPr>
        <p:spPr>
          <a:xfrm>
            <a:off x="650448" y="471339"/>
            <a:ext cx="9879291" cy="1744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Bookman Old Style" panose="02050604050505020204" pitchFamily="18" charset="0"/>
              </a:rPr>
              <a:t>Find the number of zeroes at the end of the product 47!</a:t>
            </a:r>
          </a:p>
          <a:p>
            <a:endParaRPr lang="en-IN" dirty="0">
              <a:latin typeface="Bookman Old Style" panose="02050604050505020204" pitchFamily="18" charset="0"/>
            </a:endParaRPr>
          </a:p>
          <a:p>
            <a:pPr marL="342900" indent="-342900">
              <a:buAutoNum type="alphaLcParenR"/>
            </a:pPr>
            <a:r>
              <a:rPr lang="en-IN" dirty="0">
                <a:latin typeface="Bookman Old Style" panose="02050604050505020204" pitchFamily="18" charset="0"/>
              </a:rPr>
              <a:t>8</a:t>
            </a:r>
          </a:p>
          <a:p>
            <a:pPr marL="342900" indent="-342900">
              <a:buAutoNum type="alphaLcParenR"/>
            </a:pPr>
            <a:r>
              <a:rPr lang="en-IN" dirty="0">
                <a:latin typeface="Bookman Old Style" panose="02050604050505020204" pitchFamily="18" charset="0"/>
              </a:rPr>
              <a:t>9</a:t>
            </a:r>
          </a:p>
          <a:p>
            <a:pPr marL="342900" indent="-342900">
              <a:buAutoNum type="alphaLcParenR"/>
            </a:pPr>
            <a:r>
              <a:rPr lang="en-IN" dirty="0">
                <a:latin typeface="Bookman Old Style" panose="02050604050505020204" pitchFamily="18" charset="0"/>
              </a:rPr>
              <a:t>10</a:t>
            </a:r>
          </a:p>
          <a:p>
            <a:pPr marL="342900" indent="-342900">
              <a:buAutoNum type="alphaLcParenR"/>
            </a:pPr>
            <a:r>
              <a:rPr lang="en-IN" dirty="0">
                <a:latin typeface="Bookman Old Style" panose="02050604050505020204" pitchFamily="18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9069975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37F699-8CF0-C654-7C91-52D85A5817C1}"/>
              </a:ext>
            </a:extLst>
          </p:cNvPr>
          <p:cNvSpPr txBox="1"/>
          <p:nvPr/>
        </p:nvSpPr>
        <p:spPr>
          <a:xfrm>
            <a:off x="464270" y="399795"/>
            <a:ext cx="103011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latin typeface="Bookman Old Style" panose="02050604050505020204" pitchFamily="18" charset="0"/>
              </a:rPr>
              <a:t>Find the number of zeroes at the end of the product 378!</a:t>
            </a:r>
          </a:p>
          <a:p>
            <a:endParaRPr lang="en-IN" dirty="0">
              <a:latin typeface="Bookman Old Style" panose="02050604050505020204" pitchFamily="18" charset="0"/>
            </a:endParaRPr>
          </a:p>
          <a:p>
            <a:pPr marL="342900" indent="-342900">
              <a:buAutoNum type="alphaLcParenR"/>
            </a:pPr>
            <a:r>
              <a:rPr lang="en-IN" dirty="0">
                <a:latin typeface="Bookman Old Style" panose="02050604050505020204" pitchFamily="18" charset="0"/>
              </a:rPr>
              <a:t>93</a:t>
            </a:r>
          </a:p>
          <a:p>
            <a:pPr marL="342900" indent="-342900">
              <a:buAutoNum type="alphaLcParenR"/>
            </a:pPr>
            <a:r>
              <a:rPr lang="en-IN" dirty="0">
                <a:latin typeface="Bookman Old Style" panose="02050604050505020204" pitchFamily="18" charset="0"/>
              </a:rPr>
              <a:t>90</a:t>
            </a:r>
          </a:p>
          <a:p>
            <a:pPr marL="342900" indent="-342900">
              <a:buAutoNum type="alphaLcParenR"/>
            </a:pPr>
            <a:r>
              <a:rPr lang="en-IN" dirty="0">
                <a:latin typeface="Bookman Old Style" panose="02050604050505020204" pitchFamily="18" charset="0"/>
              </a:rPr>
              <a:t>75</a:t>
            </a:r>
          </a:p>
          <a:p>
            <a:pPr marL="342900" indent="-342900">
              <a:buAutoNum type="alphaLcParenR"/>
            </a:pPr>
            <a:r>
              <a:rPr lang="en-IN" dirty="0">
                <a:latin typeface="Bookman Old Style" panose="02050604050505020204" pitchFamily="18" charset="0"/>
              </a:rPr>
              <a:t>81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82004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992E29-8653-C4A8-24ED-9E67D2C10253}"/>
                  </a:ext>
                </a:extLst>
              </p:cNvPr>
              <p:cNvSpPr txBox="1"/>
              <p:nvPr/>
            </p:nvSpPr>
            <p:spPr>
              <a:xfrm>
                <a:off x="464270" y="399795"/>
                <a:ext cx="10301140" cy="1754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IN" dirty="0">
                    <a:latin typeface="Bookman Old Style" panose="02050604050505020204" pitchFamily="18" charset="0"/>
                  </a:rPr>
                  <a:t>Find the number of zeroes at the end of the product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×5×15×24×13×30×75</m:t>
                    </m:r>
                  </m:oMath>
                </a14:m>
                <a:endParaRPr lang="en-IN" dirty="0">
                  <a:latin typeface="Bookman Old Style" panose="02050604050505020204" pitchFamily="18" charset="0"/>
                </a:endParaRPr>
              </a:p>
              <a:p>
                <a:endParaRPr lang="en-IN" dirty="0">
                  <a:latin typeface="Bookman Old Style" panose="02050604050505020204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4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5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2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3</a:t>
                </a:r>
                <a:endParaRPr lang="en-IN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992E29-8653-C4A8-24ED-9E67D2C102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270" y="399795"/>
                <a:ext cx="10301140" cy="1754326"/>
              </a:xfrm>
              <a:prstGeom prst="rect">
                <a:avLst/>
              </a:prstGeom>
              <a:blipFill>
                <a:blip r:embed="rId2"/>
                <a:stretch>
                  <a:fillRect l="-473" t="-1742" b="-487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57688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475CF0C-2C95-3DDD-A376-CBFDC271B65C}"/>
                  </a:ext>
                </a:extLst>
              </p:cNvPr>
              <p:cNvSpPr txBox="1"/>
              <p:nvPr/>
            </p:nvSpPr>
            <p:spPr>
              <a:xfrm>
                <a:off x="464270" y="399795"/>
                <a:ext cx="10301140" cy="1754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IN" dirty="0">
                    <a:latin typeface="Bookman Old Style" panose="02050604050505020204" pitchFamily="18" charset="0"/>
                  </a:rPr>
                  <a:t>Find the number of zeroes at the end of the product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×.. .. ..×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48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50</m:t>
                    </m:r>
                  </m:oMath>
                </a14:m>
                <a:endParaRPr lang="en-IN" dirty="0">
                  <a:latin typeface="Bookman Old Style" panose="02050604050505020204" pitchFamily="18" charset="0"/>
                </a:endParaRPr>
              </a:p>
              <a:p>
                <a:endParaRPr lang="en-IN" dirty="0">
                  <a:latin typeface="Bookman Old Style" panose="02050604050505020204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6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12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7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5</a:t>
                </a:r>
                <a:endParaRPr lang="en-IN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475CF0C-2C95-3DDD-A376-CBFDC271B6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270" y="399795"/>
                <a:ext cx="10301140" cy="1754326"/>
              </a:xfrm>
              <a:prstGeom prst="rect">
                <a:avLst/>
              </a:prstGeom>
              <a:blipFill>
                <a:blip r:embed="rId2"/>
                <a:stretch>
                  <a:fillRect l="-473" t="-1742" b="-487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60857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475CF0C-2C95-3DDD-A376-CBFDC271B65C}"/>
                  </a:ext>
                </a:extLst>
              </p:cNvPr>
              <p:cNvSpPr txBox="1"/>
              <p:nvPr/>
            </p:nvSpPr>
            <p:spPr>
              <a:xfrm>
                <a:off x="464270" y="399795"/>
                <a:ext cx="10301140" cy="1754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IN" dirty="0">
                    <a:latin typeface="Bookman Old Style" panose="02050604050505020204" pitchFamily="18" charset="0"/>
                  </a:rPr>
                  <a:t>Find the number of zeroes at the end of the product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×.. .. ..×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99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101</m:t>
                    </m:r>
                  </m:oMath>
                </a14:m>
                <a:endParaRPr lang="en-IN" dirty="0">
                  <a:latin typeface="Bookman Old Style" panose="02050604050505020204" pitchFamily="18" charset="0"/>
                </a:endParaRPr>
              </a:p>
              <a:p>
                <a:endParaRPr lang="en-IN" dirty="0">
                  <a:latin typeface="Bookman Old Style" panose="02050604050505020204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24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5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2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0</a:t>
                </a:r>
                <a:endParaRPr lang="en-IN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475CF0C-2C95-3DDD-A376-CBFDC271B6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270" y="399795"/>
                <a:ext cx="10301140" cy="1754326"/>
              </a:xfrm>
              <a:prstGeom prst="rect">
                <a:avLst/>
              </a:prstGeom>
              <a:blipFill>
                <a:blip r:embed="rId2"/>
                <a:stretch>
                  <a:fillRect l="-473" t="-1742" b="-487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69437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475CF0C-2C95-3DDD-A376-CBFDC271B65C}"/>
                  </a:ext>
                </a:extLst>
              </p:cNvPr>
              <p:cNvSpPr txBox="1"/>
              <p:nvPr/>
            </p:nvSpPr>
            <p:spPr>
              <a:xfrm>
                <a:off x="464270" y="399795"/>
                <a:ext cx="10301140" cy="1754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IN" dirty="0">
                    <a:latin typeface="Bookman Old Style" panose="02050604050505020204" pitchFamily="18" charset="0"/>
                  </a:rPr>
                  <a:t>Find the number of zeroes at the end of the product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140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!×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15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22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11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44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135</m:t>
                    </m:r>
                  </m:oMath>
                </a14:m>
                <a:endParaRPr lang="en-IN" dirty="0">
                  <a:latin typeface="Bookman Old Style" panose="02050604050505020204" pitchFamily="18" charset="0"/>
                </a:endParaRPr>
              </a:p>
              <a:p>
                <a:endParaRPr lang="en-IN" dirty="0">
                  <a:latin typeface="Bookman Old Style" panose="02050604050505020204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34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35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36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37</a:t>
                </a:r>
                <a:endParaRPr lang="en-IN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475CF0C-2C95-3DDD-A376-CBFDC271B6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270" y="399795"/>
                <a:ext cx="10301140" cy="1754326"/>
              </a:xfrm>
              <a:prstGeom prst="rect">
                <a:avLst/>
              </a:prstGeom>
              <a:blipFill>
                <a:blip r:embed="rId2"/>
                <a:stretch>
                  <a:fillRect l="-473" t="-1742" b="-487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80491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475CF0C-2C95-3DDD-A376-CBFDC271B65C}"/>
                  </a:ext>
                </a:extLst>
              </p:cNvPr>
              <p:cNvSpPr txBox="1"/>
              <p:nvPr/>
            </p:nvSpPr>
            <p:spPr>
              <a:xfrm>
                <a:off x="464270" y="399795"/>
                <a:ext cx="10301140" cy="1754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IN" dirty="0">
                    <a:latin typeface="Bookman Old Style" panose="02050604050505020204" pitchFamily="18" charset="0"/>
                  </a:rPr>
                  <a:t>Find the number of zeroes at the end of the product 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!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32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!×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45</m:t>
                    </m:r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!</m:t>
                    </m:r>
                  </m:oMath>
                </a14:m>
                <a:endParaRPr lang="en-IN" dirty="0">
                  <a:latin typeface="Bookman Old Style" panose="02050604050505020204" pitchFamily="18" charset="0"/>
                </a:endParaRPr>
              </a:p>
              <a:p>
                <a:endParaRPr lang="en-IN" dirty="0">
                  <a:latin typeface="Bookman Old Style" panose="02050604050505020204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10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23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22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7</a:t>
                </a:r>
                <a:endParaRPr lang="en-IN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475CF0C-2C95-3DDD-A376-CBFDC271B6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270" y="399795"/>
                <a:ext cx="10301140" cy="1754326"/>
              </a:xfrm>
              <a:prstGeom prst="rect">
                <a:avLst/>
              </a:prstGeom>
              <a:blipFill>
                <a:blip r:embed="rId2"/>
                <a:stretch>
                  <a:fillRect l="-473" t="-1742" b="-487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48472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475CF0C-2C95-3DDD-A376-CBFDC271B65C}"/>
                  </a:ext>
                </a:extLst>
              </p:cNvPr>
              <p:cNvSpPr txBox="1"/>
              <p:nvPr/>
            </p:nvSpPr>
            <p:spPr>
              <a:xfrm>
                <a:off x="464270" y="399795"/>
                <a:ext cx="10301140" cy="1754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IN" dirty="0">
                    <a:latin typeface="Bookman Old Style" panose="02050604050505020204" pitchFamily="18" charset="0"/>
                  </a:rPr>
                  <a:t>Find the number of zeroes at the end of the product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99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98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×.. .. ..×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99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</m:t>
                        </m:r>
                      </m:sup>
                    </m:sSup>
                  </m:oMath>
                </a14:m>
                <a:endParaRPr lang="en-IN" dirty="0">
                  <a:latin typeface="Bookman Old Style" panose="02050604050505020204" pitchFamily="18" charset="0"/>
                </a:endParaRPr>
              </a:p>
              <a:p>
                <a:endParaRPr lang="en-IN" dirty="0">
                  <a:latin typeface="Bookman Old Style" panose="02050604050505020204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970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1124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875</a:t>
                </a:r>
              </a:p>
              <a:p>
                <a:pPr marL="342900" indent="-342900">
                  <a:buAutoNum type="alphaLcParenR"/>
                </a:pPr>
                <a:r>
                  <a:rPr lang="en-IN" dirty="0">
                    <a:latin typeface="Bookman Old Style" panose="02050604050505020204" pitchFamily="18" charset="0"/>
                  </a:rPr>
                  <a:t>975</a:t>
                </a:r>
                <a:endParaRPr lang="en-IN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475CF0C-2C95-3DDD-A376-CBFDC271B6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270" y="399795"/>
                <a:ext cx="10301140" cy="1754326"/>
              </a:xfrm>
              <a:prstGeom prst="rect">
                <a:avLst/>
              </a:prstGeom>
              <a:blipFill>
                <a:blip r:embed="rId2"/>
                <a:stretch>
                  <a:fillRect l="-473" t="-1742" b="-487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555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A5FB112-DDD3-BF03-801D-D51D9B57FDE6}"/>
                  </a:ext>
                </a:extLst>
              </p:cNvPr>
              <p:cNvSpPr txBox="1"/>
              <p:nvPr/>
            </p:nvSpPr>
            <p:spPr>
              <a:xfrm>
                <a:off x="530259" y="316869"/>
                <a:ext cx="6094428" cy="25682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unit digit in the sum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124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372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124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373</m:t>
                        </m:r>
                      </m:sup>
                    </m:sSup>
                  </m:oMath>
                </a14:m>
                <a:r>
                  <a:rPr lang="en-US" sz="18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</a:t>
                </a:r>
                <a:endParaRPr lang="en-IN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0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 5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4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c) 2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d) 0</a:t>
                </a:r>
                <a:endParaRPr lang="en-IN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A5FB112-DDD3-BF03-801D-D51D9B57F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259" y="316869"/>
                <a:ext cx="6094428" cy="2568267"/>
              </a:xfrm>
              <a:prstGeom prst="rect">
                <a:avLst/>
              </a:prstGeom>
              <a:blipFill>
                <a:blip r:embed="rId2"/>
                <a:stretch>
                  <a:fillRect l="-1100" t="-950" b="-356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02740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7ADAAC-D110-ED9F-3571-4B2B957390DE}"/>
              </a:ext>
            </a:extLst>
          </p:cNvPr>
          <p:cNvSpPr txBox="1"/>
          <p:nvPr/>
        </p:nvSpPr>
        <p:spPr>
          <a:xfrm>
            <a:off x="520830" y="342550"/>
            <a:ext cx="10423690" cy="2668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Find the number of zeros at end of 5 x 10 x 15 x 20 x 25 x 30 x 35…………………………………… x 240 x 245 x 250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8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   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   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47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7691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F5F221-ECF2-C02A-0C6C-064CD6C6E866}"/>
              </a:ext>
            </a:extLst>
          </p:cNvPr>
          <p:cNvSpPr txBox="1"/>
          <p:nvPr/>
        </p:nvSpPr>
        <p:spPr>
          <a:xfrm>
            <a:off x="483123" y="341620"/>
            <a:ext cx="10404835" cy="2371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many zeroes will be there at the end of 1007 × 1003× 1001 × 999 × …… × 123?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8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Both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234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Both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217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Both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Both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None of these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949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698CDB-7DCA-042E-3A75-74DC91307EFB}"/>
              </a:ext>
            </a:extLst>
          </p:cNvPr>
          <p:cNvSpPr txBox="1"/>
          <p:nvPr/>
        </p:nvSpPr>
        <p:spPr>
          <a:xfrm>
            <a:off x="360575" y="301265"/>
            <a:ext cx="9405593" cy="2371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many zeros will be there at the end of 10 × 25 × 35 × 40 × 50 × 60 × 65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Both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     </a:t>
            </a:r>
            <a:endParaRPr lang="en-US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Both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Both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Both"/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3340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42A0FA-AA55-E77F-946D-75613ABC7D10}"/>
              </a:ext>
            </a:extLst>
          </p:cNvPr>
          <p:cNvSpPr txBox="1"/>
          <p:nvPr/>
        </p:nvSpPr>
        <p:spPr>
          <a:xfrm>
            <a:off x="596246" y="386107"/>
            <a:ext cx="8849412" cy="2371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Find the number of consecutive zeroes at the end of the given number (100! + 200!)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8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73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24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11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22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6196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BE6D61E-A372-A703-86C2-98645807C7B0}"/>
                  </a:ext>
                </a:extLst>
              </p:cNvPr>
              <p:cNvSpPr txBox="1"/>
              <p:nvPr/>
            </p:nvSpPr>
            <p:spPr>
              <a:xfrm>
                <a:off x="501978" y="413120"/>
                <a:ext cx="10376554" cy="23718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Find the number of zeroes at the end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sup>
                    </m:sSup>
                  </m:oMath>
                </a14:m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18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17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19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BE6D61E-A372-A703-86C2-98645807C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978" y="413120"/>
                <a:ext cx="10376554" cy="2371868"/>
              </a:xfrm>
              <a:prstGeom prst="rect">
                <a:avLst/>
              </a:prstGeom>
              <a:blipFill>
                <a:blip r:embed="rId2"/>
                <a:stretch>
                  <a:fillRect l="-528" t="-1028" b="-334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79443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32F62BD-CF87-5B5D-D8AB-1ABB8B34ABE3}"/>
                  </a:ext>
                </a:extLst>
              </p:cNvPr>
              <p:cNvSpPr txBox="1"/>
              <p:nvPr/>
            </p:nvSpPr>
            <p:spPr>
              <a:xfrm>
                <a:off x="530257" y="383975"/>
                <a:ext cx="10037189" cy="23718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number of zeros at the end of the product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222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111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35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53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7!</m:t>
                            </m:r>
                          </m:e>
                        </m:d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6!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10!</m:t>
                            </m:r>
                          </m:e>
                        </m:d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5!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42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42</m:t>
                        </m:r>
                      </m:sup>
                    </m:sSup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25</m:t>
                        </m:r>
                      </m:e>
                      <m:sup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25</m:t>
                        </m:r>
                      </m:sup>
                    </m:sSup>
                  </m:oMath>
                </a14:m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18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UcParenR"/>
                </a:pPr>
                <a:r>
                  <a:rPr lang="en-US" sz="18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UcParenR"/>
                </a:pPr>
                <a:r>
                  <a:rPr lang="en-US" sz="18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53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UcParenR"/>
                </a:pPr>
                <a:r>
                  <a:rPr lang="en-US" sz="18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1055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UcParenR"/>
                </a:pPr>
                <a:r>
                  <a:rPr lang="en-US" sz="18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None of these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32F62BD-CF87-5B5D-D8AB-1ABB8B34AB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257" y="383975"/>
                <a:ext cx="10037189" cy="2371868"/>
              </a:xfrm>
              <a:prstGeom prst="rect">
                <a:avLst/>
              </a:prstGeom>
              <a:blipFill>
                <a:blip r:embed="rId2"/>
                <a:stretch>
                  <a:fillRect l="-546" t="-1028" b="-334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53051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D7756E0-2688-87E8-8F12-04EFA9049B4C}"/>
                  </a:ext>
                </a:extLst>
              </p:cNvPr>
              <p:cNvSpPr txBox="1"/>
              <p:nvPr/>
            </p:nvSpPr>
            <p:spPr>
              <a:xfrm>
                <a:off x="549111" y="402046"/>
                <a:ext cx="9688397" cy="23694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Find the number of zeroes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×.........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9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</m:t>
                        </m:r>
                      </m:sup>
                    </m:sSup>
                  </m:oMath>
                </a14:m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.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18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UcPeriod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30       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B. 25       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C. 20           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D. 10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D7756E0-2688-87E8-8F12-04EFA9049B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111" y="402046"/>
                <a:ext cx="9688397" cy="2369431"/>
              </a:xfrm>
              <a:prstGeom prst="rect">
                <a:avLst/>
              </a:prstGeom>
              <a:blipFill>
                <a:blip r:embed="rId2"/>
                <a:stretch>
                  <a:fillRect l="-503" t="-1285" b="-308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04677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25EECBF-2A9B-8455-B613-F0156BB71E0E}"/>
                  </a:ext>
                </a:extLst>
              </p:cNvPr>
              <p:cNvSpPr txBox="1"/>
              <p:nvPr/>
            </p:nvSpPr>
            <p:spPr>
              <a:xfrm>
                <a:off x="539685" y="365783"/>
                <a:ext cx="9905214" cy="23747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Find the number of zeroes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!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!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!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×.........×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!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18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UcPeriod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10!        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B. 5!          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C. 5! +10!          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D. None of these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25EECBF-2A9B-8455-B613-F0156BB71E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685" y="365783"/>
                <a:ext cx="9905214" cy="2374753"/>
              </a:xfrm>
              <a:prstGeom prst="rect">
                <a:avLst/>
              </a:prstGeom>
              <a:blipFill>
                <a:blip r:embed="rId2"/>
                <a:stretch>
                  <a:fillRect l="-554" t="-769" b="-307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36780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F4D72D-F957-7CE2-0E88-BF23F530863E}"/>
                  </a:ext>
                </a:extLst>
              </p:cNvPr>
              <p:cNvSpPr txBox="1"/>
              <p:nvPr/>
            </p:nvSpPr>
            <p:spPr>
              <a:xfrm>
                <a:off x="567965" y="430327"/>
                <a:ext cx="11027003" cy="23694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Find the number of zeroes in </a:t>
                </a:r>
                <a14:m>
                  <m:oMath xmlns:m="http://schemas.openxmlformats.org/officeDocument/2006/math"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123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122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121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)×(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223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222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221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.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18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UcPeriod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121        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B. 2           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C. 5            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D. 223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F4D72D-F957-7CE2-0E88-BF23F53086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65" y="430327"/>
                <a:ext cx="11027003" cy="2369431"/>
              </a:xfrm>
              <a:prstGeom prst="rect">
                <a:avLst/>
              </a:prstGeom>
              <a:blipFill>
                <a:blip r:embed="rId2"/>
                <a:stretch>
                  <a:fillRect l="-442" t="-1289" b="-33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44070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F4D72D-F957-7CE2-0E88-BF23F530863E}"/>
                  </a:ext>
                </a:extLst>
              </p:cNvPr>
              <p:cNvSpPr txBox="1"/>
              <p:nvPr/>
            </p:nvSpPr>
            <p:spPr>
              <a:xfrm>
                <a:off x="567965" y="430327"/>
                <a:ext cx="11027003" cy="24147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Find the number of zeroes in </a:t>
                </a:r>
                <a14:m>
                  <m:oMath xmlns:m="http://schemas.openxmlformats.org/officeDocument/2006/math"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IN" sz="1800" b="0" i="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123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IN" sz="1800" b="0" i="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122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IN" sz="180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IN" sz="1800" b="0" i="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121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)×(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IN" sz="1800" b="0" i="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IN" sz="1800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121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IN" sz="1800" b="0" i="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IN" sz="1800" b="0" i="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120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IN" sz="1800" b="0" i="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IN" sz="1800" b="0" i="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119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.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18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UcPeriod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       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B. </a:t>
                </a:r>
                <a:r>
                  <a:rPr lang="en-US" dirty="0"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C. 119            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D. </a:t>
                </a:r>
                <a:r>
                  <a:rPr lang="en-US" dirty="0"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120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F4D72D-F957-7CE2-0E88-BF23F53086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65" y="430327"/>
                <a:ext cx="11027003" cy="2414764"/>
              </a:xfrm>
              <a:prstGeom prst="rect">
                <a:avLst/>
              </a:prstGeom>
              <a:blipFill>
                <a:blip r:embed="rId2"/>
                <a:stretch>
                  <a:fillRect l="-442" t="-1263" b="-126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4251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EAD8F65-7EB3-6779-6D54-C0652C8B34E9}"/>
                  </a:ext>
                </a:extLst>
              </p:cNvPr>
              <p:cNvSpPr txBox="1"/>
              <p:nvPr/>
            </p:nvSpPr>
            <p:spPr>
              <a:xfrm>
                <a:off x="351149" y="343695"/>
                <a:ext cx="9792092" cy="20903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07000"/>
                  </a:lnSpc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Find the unit digit in the product: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800" i="1" kern="1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kern="1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4387</m:t>
                            </m:r>
                          </m:e>
                        </m:d>
                      </m:e>
                      <m:sup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245</m:t>
                        </m:r>
                      </m:sup>
                    </m:sSup>
                    <m:r>
                      <a:rPr lang="en-US" sz="1800" i="1" kern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800" i="1" kern="1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kern="1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621</m:t>
                            </m:r>
                          </m:e>
                        </m:d>
                      </m:e>
                      <m:sup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72</m:t>
                        </m:r>
                      </m:sup>
                    </m:sSup>
                  </m:oMath>
                </a14:m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 1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2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c) 5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d) 7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EAD8F65-7EB3-6779-6D54-C0652C8B34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149" y="343695"/>
                <a:ext cx="9792092" cy="2090380"/>
              </a:xfrm>
              <a:prstGeom prst="rect">
                <a:avLst/>
              </a:prstGeom>
              <a:blipFill>
                <a:blip r:embed="rId2"/>
                <a:stretch>
                  <a:fillRect l="-560" t="-875" b="-37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611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F3AB456-CCF0-354B-01FD-D849AFB59D7A}"/>
                  </a:ext>
                </a:extLst>
              </p:cNvPr>
              <p:cNvSpPr txBox="1"/>
              <p:nvPr/>
            </p:nvSpPr>
            <p:spPr>
              <a:xfrm>
                <a:off x="332295" y="285467"/>
                <a:ext cx="9876933" cy="21561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07000"/>
                  </a:lnSpc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unit digit of the expression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25</m:t>
                        </m:r>
                      </m:e>
                      <m:sup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6251</m:t>
                        </m:r>
                      </m:sup>
                    </m:sSup>
                    <m:r>
                      <a:rPr lang="en-US" sz="1800" i="1" kern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IN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36</m:t>
                        </m:r>
                      </m:e>
                      <m:sup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528</m:t>
                        </m:r>
                      </m:sup>
                    </m:sSup>
                    <m:r>
                      <a:rPr lang="en-US" sz="1800" i="1" kern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IN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73</m:t>
                        </m:r>
                      </m:e>
                      <m:sup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54</m:t>
                        </m:r>
                      </m:sup>
                    </m:sSup>
                  </m:oMath>
                </a14:m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is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endParaRPr lang="en-US" sz="1800" kern="1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endParaRPr lang="en-US" kern="100" dirty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 6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5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c) 4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d) 0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F3AB456-CCF0-354B-01FD-D849AFB59D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295" y="285467"/>
                <a:ext cx="9876933" cy="2156168"/>
              </a:xfrm>
              <a:prstGeom prst="rect">
                <a:avLst/>
              </a:prstGeom>
              <a:blipFill>
                <a:blip r:embed="rId2"/>
                <a:stretch>
                  <a:fillRect l="-556" t="-1130" b="-367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438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A9A456B-ACB6-0812-1096-9B7E9D8F5B53}"/>
                  </a:ext>
                </a:extLst>
              </p:cNvPr>
              <p:cNvSpPr txBox="1"/>
              <p:nvPr/>
            </p:nvSpPr>
            <p:spPr>
              <a:xfrm>
                <a:off x="501977" y="378756"/>
                <a:ext cx="9961775" cy="21561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07000"/>
                  </a:lnSpc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unit digit in the product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e>
                      <m:sup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11</m:t>
                        </m:r>
                      </m:sup>
                    </m:sSup>
                    <m:r>
                      <a:rPr lang="en-US" sz="1800" i="1" kern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</m:t>
                        </m:r>
                      </m:e>
                      <m:sup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63</m:t>
                        </m:r>
                      </m:sup>
                    </m:sSup>
                    <m:r>
                      <a:rPr lang="en-US" sz="1800" i="1" kern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65</m:t>
                        </m:r>
                      </m:sup>
                    </m:sSup>
                  </m:oMath>
                </a14:m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is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endParaRPr lang="en-US" sz="1800" kern="1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endParaRPr lang="en-US" kern="100" dirty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 1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2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c) 3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kern="1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d) 4</a:t>
                </a:r>
                <a:endParaRPr lang="en-IN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A9A456B-ACB6-0812-1096-9B7E9D8F5B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977" y="378756"/>
                <a:ext cx="9961775" cy="2156168"/>
              </a:xfrm>
              <a:prstGeom prst="rect">
                <a:avLst/>
              </a:prstGeom>
              <a:blipFill>
                <a:blip r:embed="rId2"/>
                <a:stretch>
                  <a:fillRect l="-490" t="-847" b="-367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9507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62E89E-205A-259E-CA06-738C090FF04E}"/>
                  </a:ext>
                </a:extLst>
              </p:cNvPr>
              <p:cNvSpPr txBox="1"/>
              <p:nvPr/>
            </p:nvSpPr>
            <p:spPr>
              <a:xfrm>
                <a:off x="539685" y="374564"/>
                <a:ext cx="9113362" cy="23398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unit digit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295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158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341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476</m:t>
                        </m:r>
                      </m:sup>
                    </m:sSup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is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            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                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               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en-US" sz="18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endParaRPr lang="en-IN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62E89E-205A-259E-CA06-738C090FF0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685" y="374564"/>
                <a:ext cx="9113362" cy="2339871"/>
              </a:xfrm>
              <a:prstGeom prst="rect">
                <a:avLst/>
              </a:prstGeom>
              <a:blipFill>
                <a:blip r:embed="rId2"/>
                <a:stretch>
                  <a:fillRect l="-602" t="-781" b="-312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6902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387589-263E-5E5A-6193-C5AD0CEEC6AF}"/>
              </a:ext>
            </a:extLst>
          </p:cNvPr>
          <p:cNvSpPr txBox="1"/>
          <p:nvPr/>
        </p:nvSpPr>
        <p:spPr>
          <a:xfrm>
            <a:off x="464270" y="320119"/>
            <a:ext cx="8962534" cy="2371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unit digit of the sum of first 111 whole numbers?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8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4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6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5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0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159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681D26D-2D58-1CAC-DD07-27D8639D72AF}"/>
                  </a:ext>
                </a:extLst>
              </p:cNvPr>
              <p:cNvSpPr txBox="1"/>
              <p:nvPr/>
            </p:nvSpPr>
            <p:spPr>
              <a:xfrm>
                <a:off x="473696" y="346771"/>
                <a:ext cx="7916159" cy="253530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What is the unit digit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217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413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819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547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414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624</m:t>
                        </m:r>
                      </m:sup>
                    </m:s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en-IN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342</m:t>
                        </m:r>
                      </m:e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812</m:t>
                        </m:r>
                      </m:sup>
                    </m:sSup>
                  </m:oMath>
                </a14:m>
                <a:endParaRPr lang="en-IN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IN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 2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4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c) 6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d) 8</a:t>
                </a:r>
                <a:endParaRPr lang="en-IN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681D26D-2D58-1CAC-DD07-27D8639D72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96" y="346771"/>
                <a:ext cx="7916159" cy="2535309"/>
              </a:xfrm>
              <a:prstGeom prst="rect">
                <a:avLst/>
              </a:prstGeom>
              <a:blipFill>
                <a:blip r:embed="rId2"/>
                <a:stretch>
                  <a:fillRect l="-847" t="-962" b="-360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4094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904</Words>
  <Application>Microsoft Office PowerPoint</Application>
  <PresentationFormat>Widescreen</PresentationFormat>
  <Paragraphs>235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8" baseType="lpstr">
      <vt:lpstr>Arial</vt:lpstr>
      <vt:lpstr>Book Antiqua</vt:lpstr>
      <vt:lpstr>Bookman Old Style</vt:lpstr>
      <vt:lpstr>Calibri</vt:lpstr>
      <vt:lpstr>Calibri Light</vt:lpstr>
      <vt:lpstr>Cambria Math</vt:lpstr>
      <vt:lpstr>Constantia</vt:lpstr>
      <vt:lpstr>Nirmala UI</vt:lpstr>
      <vt:lpstr>Office Theme</vt:lpstr>
      <vt:lpstr>Unit Digit &amp; No of Zeroes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Digit &amp; No of Zeroes</dc:title>
  <dc:creator>TAHIR ANSARI</dc:creator>
  <cp:lastModifiedBy>TAHIR ANSARI</cp:lastModifiedBy>
  <cp:revision>1</cp:revision>
  <dcterms:created xsi:type="dcterms:W3CDTF">2023-09-13T16:39:35Z</dcterms:created>
  <dcterms:modified xsi:type="dcterms:W3CDTF">2023-09-13T17:47:15Z</dcterms:modified>
</cp:coreProperties>
</file>